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2889fb92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2889fb92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2795a6e8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2795a6e8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2795a6e8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2795a6e8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2795a6e8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2795a6e8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sin wave demo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2795a6e8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2795a6e8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4dd0770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4dd0770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795a6e8a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795a6e8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2795a6e8a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2795a6e8a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2795a6e8a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2795a6e8a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2795a6e8a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2795a6e8a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2889fb92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2889fb92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2795a6e8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2795a6e8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2795a6e8a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2795a6e8a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2889fb92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2889fb92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2795a6e8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2795a6e8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2795a6e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2795a6e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2795a6e8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2795a6e8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2795a6e8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2795a6e8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2795a6e8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2795a6e8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2795a6e8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2795a6e8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2795a6e8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2795a6e8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Relationship Id="rId7" Type="http://schemas.openxmlformats.org/officeDocument/2006/relationships/image" Target="../media/image26.png"/><Relationship Id="rId8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Pitch Detection: </a:t>
            </a:r>
            <a:r>
              <a:rPr lang="en"/>
              <a:t>Determining the the </a:t>
            </a:r>
            <a:r>
              <a:rPr lang="en"/>
              <a:t>fundamental</a:t>
            </a:r>
            <a:r>
              <a:rPr lang="en"/>
              <a:t> frequency of a signal at a given </a:t>
            </a:r>
            <a:r>
              <a:rPr lang="en"/>
              <a:t>time point</a:t>
            </a:r>
            <a:r>
              <a:rPr lang="en"/>
              <a:t> with no prior information about the signal.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Pitch Tracking:</a:t>
            </a:r>
            <a:r>
              <a:rPr b="1" lang="en"/>
              <a:t> </a:t>
            </a:r>
            <a:r>
              <a:rPr lang="en"/>
              <a:t>Determining the fundamental frequency of a signal at a given time point given the </a:t>
            </a:r>
            <a:r>
              <a:rPr lang="en"/>
              <a:t>fundamental</a:t>
            </a:r>
            <a:r>
              <a:rPr lang="en"/>
              <a:t> frequency of said signal at the previous time point.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Pitch Correction: </a:t>
            </a:r>
            <a:r>
              <a:rPr lang="en"/>
              <a:t>The adjustment of a signals frequency spectrum so that the </a:t>
            </a:r>
            <a:r>
              <a:rPr lang="en"/>
              <a:t>fundamental</a:t>
            </a:r>
            <a:r>
              <a:rPr lang="en"/>
              <a:t> frequency of the signal is altered to a desired frequency, and all of the rest of the </a:t>
            </a:r>
            <a:r>
              <a:rPr lang="en"/>
              <a:t>original</a:t>
            </a:r>
            <a:r>
              <a:rPr lang="en"/>
              <a:t> signals frequency components are modified in a proportional way so as to not introduce distortion into the resulting signal.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Detection</a:t>
            </a:r>
            <a:endParaRPr/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Autocorrelation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Given periodic signal x with period L, the autocorrelation a single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descr="&#10;\Phi_{L}(n)=\sum_{j=0}^{L} x_{j}x_{j-n}" id="116" name="Google Shape;116;p2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981" y="2535125"/>
            <a:ext cx="6261744" cy="107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%\Phi_{L}(n)=\sum_{j=0}^{L} x_{j}x_{j-n}&#10;&#10;\Phi_{L}(nL)=\Phi_{L}(L)&#10;" id="117" name="Google Shape;117;p2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9675" y="4204525"/>
            <a:ext cx="3937984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Detection</a:t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017725"/>
            <a:ext cx="8520600" cy="3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Autocorrelation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Let i be the most recent sample and L be the period of the wave.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Computationally expensive</a:t>
            </a:r>
            <a:endParaRPr/>
          </a:p>
        </p:txBody>
      </p:sp>
      <p:pic>
        <p:nvPicPr>
          <p:cNvPr descr="&#10;\Phi_{i,L}(n)=\sum_{j=i-L-1}^{i} x_{j}x_{j-n}" id="124" name="Google Shape;124;p2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475" y="2384250"/>
            <a:ext cx="5927800" cy="7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Detection</a:t>
            </a:r>
            <a:endParaRPr/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our </a:t>
            </a:r>
            <a:r>
              <a:rPr lang="en"/>
              <a:t>autocorrelation</a:t>
            </a:r>
            <a:r>
              <a:rPr lang="en"/>
              <a:t> at time i equation: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derive two shortcut equations:</a:t>
            </a:r>
            <a:endParaRPr/>
          </a:p>
        </p:txBody>
      </p:sp>
      <p:pic>
        <p:nvPicPr>
          <p:cNvPr descr="&#10;\Phi_{i,L}(n)=\sum_{j=i-L-1}^{i} x_{j}x_{j-n}" id="131" name="Google Shape;131;p2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163" y="1590600"/>
            <a:ext cx="4747664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E_{i}(L) = \Phi_{i,2L}(0)=\sum_{j=0}^{2L} x^{2}_{j}" id="132" name="Google Shape;132;p2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2075" y="2798475"/>
            <a:ext cx="4747664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{i}(L) = \Phi_{i,L}(L)=\sum_{j=0}^{L} x_{j}x_{j-L}" id="133" name="Google Shape;133;p2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4725" y="3745200"/>
            <a:ext cx="5462366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75" y="-528650"/>
            <a:ext cx="7621448" cy="571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800" y="269638"/>
            <a:ext cx="6134101" cy="4604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E_{i}(L) = \Phi_{i,2L}(0)=\sum_{j=0}^{2L} x^{2}_{j}" id="144" name="Google Shape;144;p2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25" y="2175022"/>
            <a:ext cx="2316474" cy="309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{i}(L) = \Phi_{i,L}(L)=\sum_{j=0}^{L} x_{j}x_{j-L}" id="145" name="Google Shape;145;p2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25" y="2780588"/>
            <a:ext cx="2665154" cy="309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\Phi_{i,L}(n)=\sum_{j=i-L-1}^{i} x_{j}x_{j-n}" id="146" name="Google Shape;146;p27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525" y="1530931"/>
            <a:ext cx="2665150" cy="356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325" y="1719800"/>
            <a:ext cx="5726776" cy="2968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_{i}(L)" id="153" name="Google Shape;153;p2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3763" y="1395175"/>
            <a:ext cx="804222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H_{i}(L)" id="154" name="Google Shape;154;p2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5184" y="1395175"/>
            <a:ext cx="992834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350" y="1239050"/>
            <a:ext cx="3610900" cy="3560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E_{i}(L) = \Phi_{i,2L}(0)=\sum_{j=0}^{2L} x^{2}_{j}" id="161" name="Google Shape;161;p2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36347"/>
            <a:ext cx="2316474" cy="309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{i}(L) = \Phi_{i,L}(L)=\sum_{j=0}^{L} x_{j}x_{j-L}" id="162" name="Google Shape;162;p29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465713"/>
            <a:ext cx="2665154" cy="309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\Phi_{i,L}(n)=\sum_{j=i-L-1}^{i} x_{j}x_{j-n}" id="163" name="Google Shape;163;p29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379650"/>
            <a:ext cx="2581524" cy="3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850" y="1174375"/>
            <a:ext cx="6224049" cy="372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_{i}(L)" id="169" name="Google Shape;169;p3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288" y="793375"/>
            <a:ext cx="804222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H_{i}(L)" id="170" name="Google Shape;170;p3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5259" y="793375"/>
            <a:ext cx="992834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Interpolation over L points.</a:t>
            </a:r>
            <a:endParaRPr/>
          </a:p>
        </p:txBody>
      </p:sp>
      <p:pic>
        <p:nvPicPr>
          <p:cNvPr descr="E_{i}(L)-2H_{i}(L)" id="176" name="Google Shape;176;p3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675" y="1468200"/>
            <a:ext cx="1814286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678" y="1785700"/>
            <a:ext cx="4011124" cy="2724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" id="178" name="Google Shape;178;p3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6800" y="3915175"/>
            <a:ext cx="239172" cy="31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/>
        </p:nvSpPr>
        <p:spPr>
          <a:xfrm>
            <a:off x="5319950" y="4510125"/>
            <a:ext cx="28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Period of waveform</a:t>
            </a:r>
            <a:endParaRPr/>
          </a:p>
        </p:txBody>
      </p:sp>
      <p:sp>
        <p:nvSpPr>
          <p:cNvPr id="180" name="Google Shape;180;p31"/>
          <p:cNvSpPr txBox="1"/>
          <p:nvPr/>
        </p:nvSpPr>
        <p:spPr>
          <a:xfrm>
            <a:off x="672500" y="2298550"/>
            <a:ext cx="2730300" cy="19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boolean for period discovery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E[L]-2*H[L] &lt; sensitivity*E[L]: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Period = 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sensitivity range (0,0.4]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Auto-Tune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</a:t>
            </a:r>
            <a:r>
              <a:rPr lang="en"/>
              <a:t>Efficiency</a:t>
            </a:r>
            <a:r>
              <a:rPr lang="en"/>
              <a:t> </a:t>
            </a:r>
            <a:endParaRPr/>
          </a:p>
        </p:txBody>
      </p:sp>
      <p:pic>
        <p:nvPicPr>
          <p:cNvPr descr="&#10;E_{i}(L) =\sum_{j=0}^{2L} x^{2}_{j}" id="186" name="Google Shape;186;p3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91" y="1243025"/>
            <a:ext cx="3193142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{i}(L) =\sum_{j=0}^{L} x_{j}x_{j-L}" id="187" name="Google Shape;187;p3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56" y="3119525"/>
            <a:ext cx="385635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E_{i}(L) =E_{i-1} +x_{i}^{2}-x_{i-2L}^{2}" id="188" name="Google Shape;188;p3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178" y="2005018"/>
            <a:ext cx="5347368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{i}(L) =H_{i-1}+x_{i}x_{i-L} - x_{i-L}x_{i-2L} " id="189" name="Google Shape;189;p32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731" y="3931789"/>
            <a:ext cx="6554838" cy="5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E</a:t>
            </a:r>
            <a:r>
              <a:rPr lang="en"/>
              <a:t>fficiency</a:t>
            </a:r>
            <a:r>
              <a:rPr lang="en"/>
              <a:t> </a:t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738" y="1249038"/>
            <a:ext cx="467677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E_{i}(L) =E_{i-1} +x_{i}^{2}-x_{i-2L}^{2}" id="197" name="Google Shape;197;p3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26" y="2137950"/>
            <a:ext cx="3141050" cy="37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E_{i}(L) =E_{i-1}" id="198" name="Google Shape;198;p33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025" y="2510950"/>
            <a:ext cx="154878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1150" y="2534788"/>
            <a:ext cx="1013343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{i}(L) =H_{i-1}+x_{i}x_{i-L} - x_{i-L}x_{i-2L} " id="200" name="Google Shape;200;p33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975" y="3482950"/>
            <a:ext cx="4096774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{i}(L) =H_{i-1}" id="201" name="Google Shape;201;p33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3788175"/>
            <a:ext cx="1597484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09175" y="3835863"/>
            <a:ext cx="997179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Resampling (QUICKLY!)</a:t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we are looking at individual periods, resampling gets performed on the order of a period.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Signal is reassembled wave form by wavorm, each </a:t>
            </a:r>
            <a:r>
              <a:rPr lang="en"/>
              <a:t>piece</a:t>
            </a:r>
            <a:r>
              <a:rPr lang="en"/>
              <a:t> the size of one </a:t>
            </a:r>
            <a:r>
              <a:rPr lang="en"/>
              <a:t>fundamental</a:t>
            </a:r>
            <a:r>
              <a:rPr lang="en"/>
              <a:t> frequency.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Overview</a:t>
            </a:r>
            <a:endParaRPr/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408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"/>
              <a:t>Introduction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Overview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Inventor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The Patent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Reason for the invention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Previous attempts and shortcomings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Frequency domain approaches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Time domain approaches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"/>
              <a:t>System Overview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Detection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Tracking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Correction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4741600" y="1131300"/>
            <a:ext cx="4087200" cy="3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 startAt="3"/>
            </a:pPr>
            <a:r>
              <a:rPr lang="en"/>
              <a:t>Detection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Patent Implementation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My implementation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 startAt="3"/>
            </a:pPr>
            <a:r>
              <a:rPr lang="en"/>
              <a:t>Tracking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Patent Implementation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My lack of implementation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 startAt="3"/>
            </a:pPr>
            <a:r>
              <a:rPr lang="en"/>
              <a:t>Correction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Patent Implementation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My implementation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 startAt="3"/>
            </a:pPr>
            <a:r>
              <a:rPr lang="en"/>
              <a:t>Demonstration of Implementation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Pure wave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Simple voice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Complex vocal signal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4954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Harold Hildebrand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4515475" y="1152475"/>
            <a:ext cx="43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Electrical Engineer working for </a:t>
            </a:r>
            <a:r>
              <a:rPr lang="en"/>
              <a:t>Exxon.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Applied digital signal processing knowledge to seismology.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Left the oil industry to apply the same techniques to his musical interests.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Invented Auto-Tune and founded Antares Audio Technologies 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00" y="1473375"/>
            <a:ext cx="4210676" cy="2294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Patent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202813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 system for real time pitch tracking and correction.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Microcontroller for processing.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Distinguishes itself from earlier inventions through the use of specific autocorrelation equations for pitch tracking.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Specifies wave resampling as the means for signal modification.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475" y="0"/>
            <a:ext cx="41412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 for the Invention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381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for the modification of slightly off tune voice into tune with almost no distortion.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for the introduction of synthetic vibrato.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90’s and the MTV age brought about the need to make visually appealing artists more acustically appealing.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Invention: Previous attempts and shortcomings 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FFT overlap-and-save algorithms are not high quality algorithms for pitch shifting </a:t>
            </a:r>
            <a:endParaRPr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They process sequences of data. Better quality pitch shifting occurs when longer sequences are used. </a:t>
            </a:r>
            <a:endParaRPr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The entire sequence can be shifted only by a constant pitch change. </a:t>
            </a:r>
            <a:endParaRPr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High quality intonation correction requires continuous changes in pitch. </a:t>
            </a:r>
            <a:endParaRPr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Input data windowing and subsequent window overlap cross-fade computations are non-ideal operations that introduce distortions in the output.</a:t>
            </a:r>
            <a:endParaRPr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Time domain approaches that worked around imprecise period knowledge, such as harmony generators, result in synthetic sounding voice. 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